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74" r:id="rId2"/>
    <p:sldMasterId id="2147483648" r:id="rId3"/>
  </p:sldMasterIdLst>
  <p:notesMasterIdLst>
    <p:notesMasterId r:id="rId17"/>
  </p:notesMasterIdLst>
  <p:sldIdLst>
    <p:sldId id="295" r:id="rId4"/>
    <p:sldId id="296" r:id="rId5"/>
    <p:sldId id="297" r:id="rId6"/>
    <p:sldId id="300" r:id="rId7"/>
    <p:sldId id="299" r:id="rId8"/>
    <p:sldId id="301" r:id="rId9"/>
    <p:sldId id="302" r:id="rId10"/>
    <p:sldId id="303" r:id="rId11"/>
    <p:sldId id="304" r:id="rId12"/>
    <p:sldId id="305" r:id="rId13"/>
    <p:sldId id="306" r:id="rId14"/>
    <p:sldId id="307" r:id="rId15"/>
    <p:sldId id="308" r:id="rId16"/>
  </p:sldIdLst>
  <p:sldSz cx="12192000" cy="6858000"/>
  <p:notesSz cx="6858000" cy="9144000"/>
  <p:embeddedFontLst>
    <p:embeddedFont>
      <p:font typeface="Arial Black" panose="020B0A04020102020204" pitchFamily="34" charset="0"/>
      <p:bold r:id="rId18"/>
    </p:embeddedFont>
    <p:embeddedFont>
      <p:font typeface="Arial Narrow" panose="020B060602020203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entury Gothic" panose="020B0502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0377" autoAdjust="0"/>
  </p:normalViewPr>
  <p:slideViewPr>
    <p:cSldViewPr snapToGrid="0">
      <p:cViewPr varScale="1">
        <p:scale>
          <a:sx n="43" d="100"/>
          <a:sy n="43" d="100"/>
        </p:scale>
        <p:origin x="72" y="1380"/>
      </p:cViewPr>
      <p:guideLst/>
    </p:cSldViewPr>
  </p:slideViewPr>
  <p:notesTextViewPr>
    <p:cViewPr>
      <p:scale>
        <a:sx n="1" d="1"/>
        <a:sy n="1" d="1"/>
      </p:scale>
      <p:origin x="0" y="0"/>
    </p:cViewPr>
  </p:notesTextViewPr>
  <p:sorterViewPr>
    <p:cViewPr>
      <p:scale>
        <a:sx n="100" d="100"/>
        <a:sy n="100" d="100"/>
      </p:scale>
      <p:origin x="0" y="-177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F2531-024B-4B0E-ADF6-E779FFFFBB2F}" type="datetimeFigureOut">
              <a:rPr lang="en-US" smtClean="0"/>
              <a:t>7/8/2020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C0960-6221-4D4A-89CF-D5D1775F5160}" type="slidenum">
              <a:rPr lang="en-US" smtClean="0"/>
              <a:t>‹#›</a:t>
            </a:fld>
            <a:endParaRPr lang="en-US" dirty="0"/>
          </a:p>
        </p:txBody>
      </p:sp>
    </p:spTree>
    <p:extLst>
      <p:ext uri="{BB962C8B-B14F-4D97-AF65-F5344CB8AC3E}">
        <p14:creationId xmlns:p14="http://schemas.microsoft.com/office/powerpoint/2010/main" val="1478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SzPct val="1000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41817" y="6335714"/>
            <a:ext cx="719667" cy="365125"/>
          </a:xfrm>
        </p:spPr>
        <p:txBody>
          <a:bodyPr/>
          <a:lstStyle>
            <a:lvl1pPr defTabSz="457200">
              <a:defRPr sz="1400" b="1">
                <a:solidFill>
                  <a:srgbClr val="FFFFFF"/>
                </a:solidFill>
                <a:latin typeface="Arial Black" panose="020B0A04020102020204" pitchFamily="34" charset="0"/>
              </a:defRPr>
            </a:lvl1pPr>
          </a:lstStyle>
          <a:p>
            <a:fld id="{43BF0B7A-D395-4A40-9347-9CBD48E46928}" type="slidenum">
              <a:rPr lang="en-US" altLang="en-US"/>
              <a:pPr/>
              <a:t>‹#›</a:t>
            </a:fld>
            <a:endParaRPr lang="en-US" altLang="en-US"/>
          </a:p>
        </p:txBody>
      </p:sp>
    </p:spTree>
    <p:extLst>
      <p:ext uri="{BB962C8B-B14F-4D97-AF65-F5344CB8AC3E}">
        <p14:creationId xmlns:p14="http://schemas.microsoft.com/office/powerpoint/2010/main" val="11233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5564-5786-4332-AFCA-F33129E8F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334C96-7E8A-438B-B911-A127BD8F7F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B9D320-957F-4AF6-942D-626385E61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54800F-482C-4B38-9226-9360BB7E73C8}"/>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6" name="Footer Placeholder 5">
            <a:extLst>
              <a:ext uri="{FF2B5EF4-FFF2-40B4-BE49-F238E27FC236}">
                <a16:creationId xmlns:a16="http://schemas.microsoft.com/office/drawing/2014/main" id="{52B6C27B-EB04-4252-9917-414DD574A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92B0C-7CA8-4BDE-B090-5E545402BC31}"/>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151490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DF97-99DA-4446-90F9-C7182B0522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2299C7-4A33-417F-96D6-7B49197AE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F1244-1DF8-40BC-80F3-999936C9651C}"/>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5" name="Footer Placeholder 4">
            <a:extLst>
              <a:ext uri="{FF2B5EF4-FFF2-40B4-BE49-F238E27FC236}">
                <a16:creationId xmlns:a16="http://schemas.microsoft.com/office/drawing/2014/main" id="{BAD5F360-C8AC-4662-A9A2-E02ECCBFB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19BB2-C8A8-4D22-9299-6FA5A694A903}"/>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224226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614A44-252F-4FB4-B337-DC69A4FC07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3CC3F0-FE31-4F02-BF13-A16759B745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57FFA-6021-41B2-ADD5-59C2DC0B73CC}"/>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5" name="Footer Placeholder 4">
            <a:extLst>
              <a:ext uri="{FF2B5EF4-FFF2-40B4-BE49-F238E27FC236}">
                <a16:creationId xmlns:a16="http://schemas.microsoft.com/office/drawing/2014/main" id="{5091F7AD-9AF1-4A4B-A97A-97DEF184C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D9BD2-20F7-4F37-B34F-68712CF66418}"/>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277172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20F9-8F86-344E-8EB9-52BB722C9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3BCC6-28CC-884D-A0A0-9057F527F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A1E8CB-70FC-8943-AC3E-8F553E34F176}"/>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5" name="Footer Placeholder 4">
            <a:extLst>
              <a:ext uri="{FF2B5EF4-FFF2-40B4-BE49-F238E27FC236}">
                <a16:creationId xmlns:a16="http://schemas.microsoft.com/office/drawing/2014/main" id="{034D47B6-E887-C647-B9F1-59C10C46B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70926-6764-134B-98C6-BF7EF7A59576}"/>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35249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2CAA-029E-174E-AD3A-3230B3CBE1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FEA1E-D3FA-0449-BBD6-916FE9C564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4BFB7-B004-6040-BC21-8BE9904118CB}"/>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5" name="Footer Placeholder 4">
            <a:extLst>
              <a:ext uri="{FF2B5EF4-FFF2-40B4-BE49-F238E27FC236}">
                <a16:creationId xmlns:a16="http://schemas.microsoft.com/office/drawing/2014/main" id="{A59C6C97-0738-1F4C-BC4B-F0F9E82EC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F62F8-43B4-CA4A-A2AB-BDBE973D65F6}"/>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500726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EAE4-F18C-9849-8A0E-ADFF818282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FA0E1-80A3-CB49-9435-2D5BE2D258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61B03-EE0E-3D44-A138-7AAAF954A99F}"/>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5" name="Footer Placeholder 4">
            <a:extLst>
              <a:ext uri="{FF2B5EF4-FFF2-40B4-BE49-F238E27FC236}">
                <a16:creationId xmlns:a16="http://schemas.microsoft.com/office/drawing/2014/main" id="{7595D17C-AA88-7648-A4FA-9E0B9D8EE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D8A04-74AA-9A4D-A6C8-63B92F2709F1}"/>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341151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26C-27F2-AE4A-9A4C-8AE3F9938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D0AE1-2BB5-2A46-8013-2C5A504956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929ED-E2F0-6F4C-B90F-D8FC22D8A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F529F3-5244-374B-92AC-E029AFE0A083}"/>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6" name="Footer Placeholder 5">
            <a:extLst>
              <a:ext uri="{FF2B5EF4-FFF2-40B4-BE49-F238E27FC236}">
                <a16:creationId xmlns:a16="http://schemas.microsoft.com/office/drawing/2014/main" id="{FC6D507D-54DD-CB48-B6B3-260968135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18E03-E9EE-0043-9173-FCAA1127ACE2}"/>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314793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0008-A5EF-1944-8189-77A111049B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88F07-FB6A-AD4A-B023-0D151A1BF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6D1BF-6054-B64B-8724-16B75A2A5C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B228AD-8E42-8648-8A04-A1912210D7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8FC88C-D5C3-744F-8AB6-BBB9CFF7E1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6304A-3173-B44F-938A-67696D4A8928}"/>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8" name="Footer Placeholder 7">
            <a:extLst>
              <a:ext uri="{FF2B5EF4-FFF2-40B4-BE49-F238E27FC236}">
                <a16:creationId xmlns:a16="http://schemas.microsoft.com/office/drawing/2014/main" id="{40407148-9D32-D544-ADE5-D68F1718D3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02B4C5-D005-2546-98C0-4D496DCE3F71}"/>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273527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3A37-875C-FD4E-A2B7-B17C77C43A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098E6F-A8A5-0B4C-AD21-496B8008F551}"/>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4" name="Footer Placeholder 3">
            <a:extLst>
              <a:ext uri="{FF2B5EF4-FFF2-40B4-BE49-F238E27FC236}">
                <a16:creationId xmlns:a16="http://schemas.microsoft.com/office/drawing/2014/main" id="{A5D47CA3-83DF-B745-A008-2A2EBC755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9EEF2B-0698-D44B-B7D6-8B04F0F2E844}"/>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302229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7E7B6-04E3-4E4F-A04E-4464165550CF}"/>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3" name="Footer Placeholder 2">
            <a:extLst>
              <a:ext uri="{FF2B5EF4-FFF2-40B4-BE49-F238E27FC236}">
                <a16:creationId xmlns:a16="http://schemas.microsoft.com/office/drawing/2014/main" id="{516114D1-28CC-8F48-88E7-C651B17C4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9C2B30-029D-DB4B-AEAF-A05798E4F487}"/>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398398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9B97-51A9-4C73-A7BF-E345ECAFC7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69C391-04BD-463D-AF7A-087B46CC40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FFD417-57AD-4707-86CE-CA87923006C7}"/>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5" name="Footer Placeholder 4">
            <a:extLst>
              <a:ext uri="{FF2B5EF4-FFF2-40B4-BE49-F238E27FC236}">
                <a16:creationId xmlns:a16="http://schemas.microsoft.com/office/drawing/2014/main" id="{DE72AD40-BF2C-4FB6-8B17-AD5ADBE08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4BB40-528A-4C83-B37D-E2D1BB906AC3}"/>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122459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322C-72FB-1147-A718-9DDEC4693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C91229-FE9E-1F46-A77F-B13CAB827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BA1EE7-343B-8140-95B4-21CBB60FF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125B3-76C8-DC45-99C9-4312A1C2E024}"/>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6" name="Footer Placeholder 5">
            <a:extLst>
              <a:ext uri="{FF2B5EF4-FFF2-40B4-BE49-F238E27FC236}">
                <a16:creationId xmlns:a16="http://schemas.microsoft.com/office/drawing/2014/main" id="{3CEA89CB-6853-8D46-8B64-8A9D8965F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50A19-2F38-584B-B007-B1C7DF723AEE}"/>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3753731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F5AF-4640-D04B-9EBD-1D34AD1C5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C0AFE5-F957-5442-AA40-2389DACB8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0BCA0-6EF3-374B-8439-1B0A75E68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5F9C1-BCA3-E14A-85D0-6CA7F14D3652}"/>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6" name="Footer Placeholder 5">
            <a:extLst>
              <a:ext uri="{FF2B5EF4-FFF2-40B4-BE49-F238E27FC236}">
                <a16:creationId xmlns:a16="http://schemas.microsoft.com/office/drawing/2014/main" id="{5A66BBB8-D98A-D944-AF31-F876A7CC5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1A3AC-A494-5242-BB01-CCDE0D79D00B}"/>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3328198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3BD1-162D-CE4C-9D10-4014789D58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9B3564-D1E8-0848-BC65-3C004C0C8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1F972-F2B2-9043-A8D7-0A8D2960A959}"/>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5" name="Footer Placeholder 4">
            <a:extLst>
              <a:ext uri="{FF2B5EF4-FFF2-40B4-BE49-F238E27FC236}">
                <a16:creationId xmlns:a16="http://schemas.microsoft.com/office/drawing/2014/main" id="{4ED0805C-43D9-4248-995B-4F2959DE0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32EA2-8177-C443-8893-3C404BBD0D93}"/>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3557234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016EE-8CF2-3F47-A743-4E285F3663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DFB8A-500A-4048-95AD-3639BFCD44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FC666-578D-B24F-A027-48E0B79B11DD}"/>
              </a:ext>
            </a:extLst>
          </p:cNvPr>
          <p:cNvSpPr>
            <a:spLocks noGrp="1"/>
          </p:cNvSpPr>
          <p:nvPr>
            <p:ph type="dt" sz="half" idx="10"/>
          </p:nvPr>
        </p:nvSpPr>
        <p:spPr/>
        <p:txBody>
          <a:bodyPr/>
          <a:lstStyle/>
          <a:p>
            <a:fld id="{67489FCF-3787-3744-B465-5FF370A42B60}" type="datetimeFigureOut">
              <a:rPr lang="en-US" smtClean="0"/>
              <a:t>7/8/2020</a:t>
            </a:fld>
            <a:endParaRPr lang="en-US"/>
          </a:p>
        </p:txBody>
      </p:sp>
      <p:sp>
        <p:nvSpPr>
          <p:cNvPr id="5" name="Footer Placeholder 4">
            <a:extLst>
              <a:ext uri="{FF2B5EF4-FFF2-40B4-BE49-F238E27FC236}">
                <a16:creationId xmlns:a16="http://schemas.microsoft.com/office/drawing/2014/main" id="{481A0D80-FE9C-EA44-B4B4-012AFE207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9AA1C-347E-694D-9D60-6B3007C4C4C9}"/>
              </a:ext>
            </a:extLst>
          </p:cNvPr>
          <p:cNvSpPr>
            <a:spLocks noGrp="1"/>
          </p:cNvSpPr>
          <p:nvPr>
            <p:ph type="sldNum" sz="quarter" idx="12"/>
          </p:nvPr>
        </p:nvSpPr>
        <p:spPr/>
        <p:txBody>
          <a:bodyPr/>
          <a:lstStyle/>
          <a:p>
            <a:fld id="{FFFAADF2-FD75-EA44-9399-D624288267A6}" type="slidenum">
              <a:rPr lang="en-US" smtClean="0"/>
              <a:t>‹#›</a:t>
            </a:fld>
            <a:endParaRPr lang="en-US"/>
          </a:p>
        </p:txBody>
      </p:sp>
    </p:spTree>
    <p:extLst>
      <p:ext uri="{BB962C8B-B14F-4D97-AF65-F5344CB8AC3E}">
        <p14:creationId xmlns:p14="http://schemas.microsoft.com/office/powerpoint/2010/main" val="77156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12B0-A6D9-4607-BBF7-8D52E09899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B0648-9973-4719-9577-2D9FF92ACE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432BA-1800-42C1-ADEC-9147EDC0C901}"/>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5" name="Footer Placeholder 4">
            <a:extLst>
              <a:ext uri="{FF2B5EF4-FFF2-40B4-BE49-F238E27FC236}">
                <a16:creationId xmlns:a16="http://schemas.microsoft.com/office/drawing/2014/main" id="{857A7BF2-49D1-4313-9660-A7F2D9921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A051E-0866-44FB-A21A-D24DAD11D326}"/>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395613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9F3B4-B6B2-40FA-83AA-75FEDBC9F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55A696-A4D2-4099-81A1-F014F7B30E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000E54-24C9-4A97-B422-969A9002D64F}"/>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5" name="Footer Placeholder 4">
            <a:extLst>
              <a:ext uri="{FF2B5EF4-FFF2-40B4-BE49-F238E27FC236}">
                <a16:creationId xmlns:a16="http://schemas.microsoft.com/office/drawing/2014/main" id="{D15A72A2-30DF-4324-AD26-2B1C432EB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7BC77-064D-4290-A26E-EF31FCCD6DA0}"/>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165512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5AFE-6549-49E7-A2A5-8528754154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65C3A-0845-403D-A15F-F54CB9D5FE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BB7BBA-F361-4CC3-84B0-E1F92FBC4B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880998-99FF-4049-A74D-3D08C51611A9}"/>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6" name="Footer Placeholder 5">
            <a:extLst>
              <a:ext uri="{FF2B5EF4-FFF2-40B4-BE49-F238E27FC236}">
                <a16:creationId xmlns:a16="http://schemas.microsoft.com/office/drawing/2014/main" id="{B6EF8B41-2436-4AA7-B018-9EC1A4047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564D89-BC1A-4B4C-8643-4E6279F9032F}"/>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411756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D98E-6493-48CC-9A85-1D5D14D136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3F7074-286F-4C83-9113-002A8127C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0E87FB-30D7-4758-80A6-6B735C54CE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D5E190-AA3F-4202-90AE-9B71FF636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56BB58-6188-4207-8AA7-A471A801BC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2A722C-CFF3-44C3-96AE-66410774A38B}"/>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8" name="Footer Placeholder 7">
            <a:extLst>
              <a:ext uri="{FF2B5EF4-FFF2-40B4-BE49-F238E27FC236}">
                <a16:creationId xmlns:a16="http://schemas.microsoft.com/office/drawing/2014/main" id="{B83C20A1-484F-48FF-AF97-CA28F9CAF2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BFE075-2588-48C6-A884-6562B519A857}"/>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147883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F106-2AA9-4F58-B9F6-8AB7915F6B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637649-3920-4095-8AC2-1E7F1235B638}"/>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4" name="Footer Placeholder 3">
            <a:extLst>
              <a:ext uri="{FF2B5EF4-FFF2-40B4-BE49-F238E27FC236}">
                <a16:creationId xmlns:a16="http://schemas.microsoft.com/office/drawing/2014/main" id="{5656AA63-F110-478F-AC0B-C67049BD86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F1B42-0AD0-4DB3-B012-4D0D6C5C4F4C}"/>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142054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12695-FB32-4B8A-AFA8-39D582BDDD11}"/>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3" name="Footer Placeholder 2">
            <a:extLst>
              <a:ext uri="{FF2B5EF4-FFF2-40B4-BE49-F238E27FC236}">
                <a16:creationId xmlns:a16="http://schemas.microsoft.com/office/drawing/2014/main" id="{7D0D4384-9AB2-43D4-8946-079D33FA42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41F701-F72C-40BE-842C-FB3B9873EEF6}"/>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15054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C808-AB04-4B59-861C-8F0CE7F74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6A90E0-C98F-45C2-BA1B-6332BFCEE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6138A8-D56E-45D2-988D-A2B940831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2F4C0-8EB3-4976-8490-7E1FB265EC05}"/>
              </a:ext>
            </a:extLst>
          </p:cNvPr>
          <p:cNvSpPr>
            <a:spLocks noGrp="1"/>
          </p:cNvSpPr>
          <p:nvPr>
            <p:ph type="dt" sz="half" idx="10"/>
          </p:nvPr>
        </p:nvSpPr>
        <p:spPr/>
        <p:txBody>
          <a:bodyPr/>
          <a:lstStyle/>
          <a:p>
            <a:fld id="{A9FC5310-1B55-4EAC-9997-DE7A6C003A60}" type="datetimeFigureOut">
              <a:rPr lang="en-US" smtClean="0"/>
              <a:t>7/8/2020</a:t>
            </a:fld>
            <a:endParaRPr lang="en-US"/>
          </a:p>
        </p:txBody>
      </p:sp>
      <p:sp>
        <p:nvSpPr>
          <p:cNvPr id="6" name="Footer Placeholder 5">
            <a:extLst>
              <a:ext uri="{FF2B5EF4-FFF2-40B4-BE49-F238E27FC236}">
                <a16:creationId xmlns:a16="http://schemas.microsoft.com/office/drawing/2014/main" id="{D6502049-BD1D-4267-AE2D-20EAA07D3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C987B-789A-46B3-98AE-73BA6E6AF93C}"/>
              </a:ext>
            </a:extLst>
          </p:cNvPr>
          <p:cNvSpPr>
            <a:spLocks noGrp="1"/>
          </p:cNvSpPr>
          <p:nvPr>
            <p:ph type="sldNum" sz="quarter" idx="12"/>
          </p:nvPr>
        </p:nvSpPr>
        <p:spPr/>
        <p:txBody>
          <a:bodyPr/>
          <a:lstStyle/>
          <a:p>
            <a:fld id="{1D28F4C3-2966-4FA8-B68E-4357B7DF5CD9}" type="slidenum">
              <a:rPr lang="en-US" smtClean="0"/>
              <a:t>‹#›</a:t>
            </a:fld>
            <a:endParaRPr lang="en-US"/>
          </a:p>
        </p:txBody>
      </p:sp>
    </p:spTree>
    <p:extLst>
      <p:ext uri="{BB962C8B-B14F-4D97-AF65-F5344CB8AC3E}">
        <p14:creationId xmlns:p14="http://schemas.microsoft.com/office/powerpoint/2010/main" val="30484256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latin typeface="Calibri"/>
                <a:ea typeface="ＭＳ Ｐゴシック" pitchFamily="34" charset="-128"/>
                <a:cs typeface="Arial" charset="0"/>
              </a:defRPr>
            </a:lvl1pPr>
          </a:lstStyle>
          <a:p>
            <a:pPr>
              <a:defRPr/>
            </a:pPr>
            <a:fld id="{24344AB5-511E-45B5-93CB-AB2711511BE0}" type="datetime1">
              <a:rPr lang="en-US"/>
              <a:pPr>
                <a:defRPr/>
              </a:pPr>
              <a:t>7/8/2020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Calibri"/>
                <a:ea typeface="ＭＳ Ｐゴシック" pitchFamily="34" charset="-128"/>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000000"/>
                </a:solidFill>
                <a:ea typeface="MS PGothic" panose="020B0600070205080204" pitchFamily="34" charset="-128"/>
              </a:defRPr>
            </a:lvl1pPr>
          </a:lstStyle>
          <a:p>
            <a:pPr fontAlgn="base">
              <a:spcBef>
                <a:spcPct val="0"/>
              </a:spcBef>
              <a:spcAft>
                <a:spcPct val="0"/>
              </a:spcAft>
            </a:pPr>
            <a:fld id="{54946256-0C6E-4E0A-B2A8-7162A1BB3F0B}"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689480199"/>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DB58A-AD1E-4596-9062-FAFB51C83A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AC1E9-F6FB-4AD9-B71E-D7C13B821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2ABE8-10A6-4703-A24B-66E74C7EF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C5310-1B55-4EAC-9997-DE7A6C003A60}" type="datetimeFigureOut">
              <a:rPr lang="en-US" smtClean="0"/>
              <a:t>7/8/2020</a:t>
            </a:fld>
            <a:endParaRPr lang="en-US"/>
          </a:p>
        </p:txBody>
      </p:sp>
      <p:sp>
        <p:nvSpPr>
          <p:cNvPr id="5" name="Footer Placeholder 4">
            <a:extLst>
              <a:ext uri="{FF2B5EF4-FFF2-40B4-BE49-F238E27FC236}">
                <a16:creationId xmlns:a16="http://schemas.microsoft.com/office/drawing/2014/main" id="{F75567E7-D641-4935-9A20-358C984F9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80A413-17F0-4ABD-A220-1ED6D32D4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8F4C3-2966-4FA8-B68E-4357B7DF5CD9}" type="slidenum">
              <a:rPr lang="en-US" smtClean="0"/>
              <a:t>‹#›</a:t>
            </a:fld>
            <a:endParaRPr lang="en-US"/>
          </a:p>
        </p:txBody>
      </p:sp>
    </p:spTree>
    <p:extLst>
      <p:ext uri="{BB962C8B-B14F-4D97-AF65-F5344CB8AC3E}">
        <p14:creationId xmlns:p14="http://schemas.microsoft.com/office/powerpoint/2010/main" val="9310880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9EE4C-067E-554A-B43E-6E3FAB28BC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E8FDF0-8A4A-4147-9E11-D6CD75C9E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3C33E-0235-2E4E-803B-DD5796F2B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89FCF-3787-3744-B465-5FF370A42B60}" type="datetimeFigureOut">
              <a:rPr lang="en-US" smtClean="0"/>
              <a:t>7/8/2020</a:t>
            </a:fld>
            <a:endParaRPr lang="en-US"/>
          </a:p>
        </p:txBody>
      </p:sp>
      <p:sp>
        <p:nvSpPr>
          <p:cNvPr id="5" name="Footer Placeholder 4">
            <a:extLst>
              <a:ext uri="{FF2B5EF4-FFF2-40B4-BE49-F238E27FC236}">
                <a16:creationId xmlns:a16="http://schemas.microsoft.com/office/drawing/2014/main" id="{ED6ABB6D-B9F7-D443-A606-165975F51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C47A92-0C67-8D4B-94D6-F0186FD47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AADF2-FD75-EA44-9399-D624288267A6}" type="slidenum">
              <a:rPr lang="en-US" smtClean="0"/>
              <a:t>‹#›</a:t>
            </a:fld>
            <a:endParaRPr lang="en-US"/>
          </a:p>
        </p:txBody>
      </p:sp>
    </p:spTree>
    <p:extLst>
      <p:ext uri="{BB962C8B-B14F-4D97-AF65-F5344CB8AC3E}">
        <p14:creationId xmlns:p14="http://schemas.microsoft.com/office/powerpoint/2010/main" val="405500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url?sa=i&amp;url=https%3A%2F%2Fgendersexuality.info%2Fcdss%2F&amp;psig=AOvVaw0i2r8TSenI7deU722o14G1&amp;ust=1588364522799000&amp;source=images&amp;cd=vfe&amp;ved=0CAIQjRxqFwoTCNiGuYz9kOkCFQAAAAAdAAAAABAS"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url?sa=i&amp;url=https%3A%2F%2Fgendersexuality.info%2Fcdss%2F&amp;psig=AOvVaw0i2r8TSenI7deU722o14G1&amp;ust=1588364522799000&amp;source=images&amp;cd=vfe&amp;ved=0CAIQjRxqFwoTCNiGuYz9kOkCFQAAAAAdAAAAABA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url=https%3A%2F%2Fgendersexuality.info%2Fcdss%2F&amp;psig=AOvVaw0i2r8TSenI7deU722o14G1&amp;ust=1588364522799000&amp;source=images&amp;cd=vfe&amp;ved=0CAIQjRxqFwoTCNiGuYz9kOkCFQAAAAAdAAAAABAS"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8" name="Picture 9">
            <a:extLst>
              <a:ext uri="{FF2B5EF4-FFF2-40B4-BE49-F238E27FC236}">
                <a16:creationId xmlns:a16="http://schemas.microsoft.com/office/drawing/2014/main" id="{315E6F09-669F-4615-8304-D1E6DEC82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20201" y="437446"/>
            <a:ext cx="1216081" cy="40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2323B34-CF85-4C39-ADA3-CDA837105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228600"/>
            <a:ext cx="1511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2343309" y="1976505"/>
            <a:ext cx="723106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i="1" dirty="0">
                <a:latin typeface="Century Gothic" panose="020B0502020202020204" pitchFamily="34" charset="0"/>
              </a:rPr>
              <a:t>“California’s Emergency Plans for Wildfire Season in a COVID-19 Environment”</a:t>
            </a:r>
          </a:p>
          <a:p>
            <a:pPr algn="ctr" eaLnBrk="1" hangingPunct="1"/>
            <a:endParaRPr lang="en-US" altLang="en-US" sz="3200" dirty="0">
              <a:latin typeface="Century Gothic" panose="020B0502020202020204" pitchFamily="34" charset="0"/>
            </a:endParaRPr>
          </a:p>
          <a:p>
            <a:pPr algn="ctr" eaLnBrk="1" hangingPunct="1"/>
            <a:r>
              <a:rPr lang="en-US" altLang="en-US" sz="2400" dirty="0">
                <a:latin typeface="Century Gothic" panose="020B0502020202020204" pitchFamily="34" charset="0"/>
              </a:rPr>
              <a:t>Pacific ADA Center</a:t>
            </a:r>
          </a:p>
          <a:p>
            <a:pPr algn="ctr" eaLnBrk="1" hangingPunct="1"/>
            <a:r>
              <a:rPr lang="en-US" altLang="en-US" sz="2400" dirty="0">
                <a:latin typeface="Century Gothic" panose="020B0502020202020204" pitchFamily="34" charset="0"/>
              </a:rPr>
              <a:t>July 9, 2020</a:t>
            </a:r>
          </a:p>
          <a:p>
            <a:pPr algn="ctr" eaLnBrk="1" hangingPunct="1"/>
            <a:r>
              <a:rPr lang="en-US" altLang="en-US" sz="3200" b="1" i="1" dirty="0"/>
              <a:t>     </a:t>
            </a:r>
            <a:endParaRPr lang="en-US" altLang="en-US" sz="2800" b="1" dirty="0">
              <a:latin typeface="Arial Narrow" pitchFamily="34" charset="0"/>
            </a:endParaRPr>
          </a:p>
        </p:txBody>
      </p:sp>
      <p:pic>
        <p:nvPicPr>
          <p:cNvPr id="10" name="Picture 9" descr="CalOES: Governor's Office of Emergency Services Logo"/>
          <p:cNvPicPr>
            <a:picLocks noChangeAspect="1"/>
          </p:cNvPicPr>
          <p:nvPr/>
        </p:nvPicPr>
        <p:blipFill>
          <a:blip r:embed="rId4"/>
          <a:stretch>
            <a:fillRect/>
          </a:stretch>
        </p:blipFill>
        <p:spPr>
          <a:xfrm>
            <a:off x="4452000" y="5115744"/>
            <a:ext cx="3013679" cy="1056341"/>
          </a:xfrm>
          <a:prstGeom prst="rect">
            <a:avLst/>
          </a:prstGeom>
        </p:spPr>
      </p:pic>
    </p:spTree>
    <p:extLst>
      <p:ext uri="{BB962C8B-B14F-4D97-AF65-F5344CB8AC3E}">
        <p14:creationId xmlns:p14="http://schemas.microsoft.com/office/powerpoint/2010/main" val="176280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0569-404E-4635-8A5D-12E94B934E03}"/>
              </a:ext>
            </a:extLst>
          </p:cNvPr>
          <p:cNvSpPr>
            <a:spLocks noGrp="1"/>
          </p:cNvSpPr>
          <p:nvPr>
            <p:ph type="title"/>
          </p:nvPr>
        </p:nvSpPr>
        <p:spPr/>
        <p:txBody>
          <a:bodyPr/>
          <a:lstStyle/>
          <a:p>
            <a:pPr algn="ctr"/>
            <a:r>
              <a:rPr lang="en-US" dirty="0"/>
              <a:t>Sheltering Continued</a:t>
            </a:r>
          </a:p>
        </p:txBody>
      </p:sp>
      <p:sp>
        <p:nvSpPr>
          <p:cNvPr id="3" name="Content Placeholder 2">
            <a:extLst>
              <a:ext uri="{FF2B5EF4-FFF2-40B4-BE49-F238E27FC236}">
                <a16:creationId xmlns:a16="http://schemas.microsoft.com/office/drawing/2014/main" id="{536CDB43-8080-4B1B-9C81-061AF5F562E2}"/>
              </a:ext>
            </a:extLst>
          </p:cNvPr>
          <p:cNvSpPr>
            <a:spLocks noGrp="1"/>
          </p:cNvSpPr>
          <p:nvPr>
            <p:ph idx="1"/>
          </p:nvPr>
        </p:nvSpPr>
        <p:spPr/>
        <p:txBody>
          <a:bodyPr/>
          <a:lstStyle/>
          <a:p>
            <a:r>
              <a:rPr lang="en-US" dirty="0"/>
              <a:t>Feeding Plan</a:t>
            </a:r>
          </a:p>
          <a:p>
            <a:pPr lvl="1"/>
            <a:r>
              <a:rPr lang="en-US" dirty="0"/>
              <a:t>Clam Shell</a:t>
            </a:r>
          </a:p>
          <a:p>
            <a:pPr lvl="1"/>
            <a:r>
              <a:rPr lang="en-US"/>
              <a:t>No Buffet Style </a:t>
            </a:r>
            <a:r>
              <a:rPr lang="en-US" dirty="0"/>
              <a:t>S</a:t>
            </a:r>
            <a:r>
              <a:rPr lang="en-US"/>
              <a:t>erving</a:t>
            </a:r>
            <a:endParaRPr lang="en-US" dirty="0"/>
          </a:p>
          <a:p>
            <a:pPr lvl="1"/>
            <a:endParaRPr lang="en-US" dirty="0"/>
          </a:p>
          <a:p>
            <a:r>
              <a:rPr lang="en-US" dirty="0"/>
              <a:t>Effective Communications</a:t>
            </a:r>
          </a:p>
          <a:p>
            <a:pPr lvl="1"/>
            <a:r>
              <a:rPr lang="en-US" dirty="0"/>
              <a:t>ASL Services – Video Remote Interpreting</a:t>
            </a:r>
          </a:p>
          <a:p>
            <a:pPr lvl="1"/>
            <a:r>
              <a:rPr lang="en-US" dirty="0"/>
              <a:t>Language Translation Services</a:t>
            </a:r>
          </a:p>
          <a:p>
            <a:pPr lvl="1"/>
            <a:r>
              <a:rPr lang="en-US" dirty="0"/>
              <a:t>Large Print for Signage</a:t>
            </a:r>
          </a:p>
        </p:txBody>
      </p:sp>
      <p:pic>
        <p:nvPicPr>
          <p:cNvPr id="4" name="Picture 3">
            <a:hlinkClick r:id="rId2" tgtFrame="&quot;_blank&quot;"/>
            <a:extLst>
              <a:ext uri="{FF2B5EF4-FFF2-40B4-BE49-F238E27FC236}">
                <a16:creationId xmlns:a16="http://schemas.microsoft.com/office/drawing/2014/main" id="{ABFAF63E-0730-4D6D-9213-07EA1DE792E0}"/>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05819" y="3429000"/>
            <a:ext cx="1357015" cy="2571174"/>
          </a:xfrm>
          <a:prstGeom prst="rect">
            <a:avLst/>
          </a:prstGeom>
          <a:noFill/>
          <a:ln>
            <a:noFill/>
          </a:ln>
        </p:spPr>
      </p:pic>
      <p:pic>
        <p:nvPicPr>
          <p:cNvPr id="5" name="Picture 4">
            <a:extLst>
              <a:ext uri="{FF2B5EF4-FFF2-40B4-BE49-F238E27FC236}">
                <a16:creationId xmlns:a16="http://schemas.microsoft.com/office/drawing/2014/main" id="{BA7F1314-3BBA-4126-BB12-F370F69BB2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51733" y="1243583"/>
            <a:ext cx="2402067" cy="1527326"/>
          </a:xfrm>
          <a:prstGeom prst="rect">
            <a:avLst/>
          </a:prstGeom>
        </p:spPr>
      </p:pic>
    </p:spTree>
    <p:extLst>
      <p:ext uri="{BB962C8B-B14F-4D97-AF65-F5344CB8AC3E}">
        <p14:creationId xmlns:p14="http://schemas.microsoft.com/office/powerpoint/2010/main" val="391545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DC84-BF76-434A-8F28-0B0ACD5F2916}"/>
              </a:ext>
            </a:extLst>
          </p:cNvPr>
          <p:cNvSpPr>
            <a:spLocks noGrp="1"/>
          </p:cNvSpPr>
          <p:nvPr>
            <p:ph type="ctrTitle"/>
          </p:nvPr>
        </p:nvSpPr>
        <p:spPr/>
        <p:txBody>
          <a:bodyPr>
            <a:normAutofit/>
          </a:bodyPr>
          <a:lstStyle/>
          <a:p>
            <a:r>
              <a:rPr lang="en-US" sz="3200" b="1" dirty="0">
                <a:latin typeface="Century Gothic" panose="020B0502020202020204" pitchFamily="34" charset="0"/>
              </a:rPr>
              <a:t>Cal OES </a:t>
            </a:r>
            <a:br>
              <a:rPr lang="en-US" sz="3200" b="1" dirty="0">
                <a:latin typeface="Century Gothic" panose="020B0502020202020204" pitchFamily="34" charset="0"/>
              </a:rPr>
            </a:br>
            <a:br>
              <a:rPr lang="en-US" sz="3200" b="1" dirty="0">
                <a:latin typeface="Century Gothic" panose="020B0502020202020204" pitchFamily="34" charset="0"/>
              </a:rPr>
            </a:br>
            <a:r>
              <a:rPr lang="en-US" sz="3200" b="1" dirty="0">
                <a:latin typeface="Century Gothic" panose="020B0502020202020204" pitchFamily="34" charset="0"/>
              </a:rPr>
              <a:t>Crisis Communications</a:t>
            </a:r>
            <a:br>
              <a:rPr lang="en-US" sz="3200" b="1" dirty="0">
                <a:latin typeface="Century Gothic" panose="020B0502020202020204" pitchFamily="34" charset="0"/>
              </a:rPr>
            </a:br>
            <a:r>
              <a:rPr lang="en-US" sz="3200" b="1" dirty="0">
                <a:latin typeface="Century Gothic" panose="020B0502020202020204" pitchFamily="34" charset="0"/>
              </a:rPr>
              <a:t>Public Information</a:t>
            </a:r>
            <a:br>
              <a:rPr lang="en-US" sz="3200" b="1" dirty="0">
                <a:latin typeface="Century Gothic" panose="020B0502020202020204" pitchFamily="34" charset="0"/>
              </a:rPr>
            </a:br>
            <a:r>
              <a:rPr lang="en-US" sz="3200" b="1" dirty="0">
                <a:latin typeface="Century Gothic" panose="020B0502020202020204" pitchFamily="34" charset="0"/>
              </a:rPr>
              <a:t>Media Relations</a:t>
            </a:r>
          </a:p>
        </p:txBody>
      </p:sp>
      <p:sp>
        <p:nvSpPr>
          <p:cNvPr id="3" name="Subtitle 2">
            <a:extLst>
              <a:ext uri="{FF2B5EF4-FFF2-40B4-BE49-F238E27FC236}">
                <a16:creationId xmlns:a16="http://schemas.microsoft.com/office/drawing/2014/main" id="{BE808EA9-09CF-6643-8CDF-A97586378C54}"/>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448770C3-DEDF-4E43-97F2-0B6C0AD6325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3989" y="4070676"/>
            <a:ext cx="6779476" cy="2374247"/>
          </a:xfrm>
          <a:prstGeom prst="rect">
            <a:avLst/>
          </a:prstGeom>
        </p:spPr>
      </p:pic>
    </p:spTree>
    <p:extLst>
      <p:ext uri="{BB962C8B-B14F-4D97-AF65-F5344CB8AC3E}">
        <p14:creationId xmlns:p14="http://schemas.microsoft.com/office/powerpoint/2010/main" val="239383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DC84-BF76-434A-8F28-0B0ACD5F2916}"/>
              </a:ext>
            </a:extLst>
          </p:cNvPr>
          <p:cNvSpPr>
            <a:spLocks noGrp="1"/>
          </p:cNvSpPr>
          <p:nvPr>
            <p:ph type="ctrTitle"/>
          </p:nvPr>
        </p:nvSpPr>
        <p:spPr>
          <a:xfrm>
            <a:off x="1524000" y="1122363"/>
            <a:ext cx="9144000" cy="3597918"/>
          </a:xfrm>
        </p:spPr>
        <p:txBody>
          <a:bodyPr>
            <a:normAutofit/>
          </a:bodyPr>
          <a:lstStyle/>
          <a:p>
            <a:r>
              <a:rPr lang="en-US" sz="3200" b="1" dirty="0">
                <a:latin typeface="Century Gothic" panose="020B0502020202020204" pitchFamily="34" charset="0"/>
              </a:rPr>
              <a:t>Cal OES Emergency Communication: </a:t>
            </a:r>
            <a:br>
              <a:rPr lang="en-US" sz="3200" b="1" dirty="0">
                <a:latin typeface="Century Gothic" panose="020B0502020202020204" pitchFamily="34" charset="0"/>
              </a:rPr>
            </a:br>
            <a:br>
              <a:rPr lang="en-US" sz="3200" b="1" dirty="0">
                <a:latin typeface="Century Gothic" panose="020B0502020202020204" pitchFamily="34" charset="0"/>
              </a:rPr>
            </a:br>
            <a:r>
              <a:rPr lang="en-US" sz="3200" b="1" dirty="0">
                <a:latin typeface="Century Gothic" panose="020B0502020202020204" pitchFamily="34" charset="0"/>
              </a:rPr>
              <a:t>Wireless Emergency Alert (WEA)</a:t>
            </a:r>
            <a:br>
              <a:rPr lang="en-US" sz="3200" b="1" dirty="0">
                <a:latin typeface="Century Gothic" panose="020B0502020202020204" pitchFamily="34" charset="0"/>
              </a:rPr>
            </a:br>
            <a:r>
              <a:rPr lang="en-US" sz="3200" b="1" dirty="0">
                <a:latin typeface="Century Gothic" panose="020B0502020202020204" pitchFamily="34" charset="0"/>
              </a:rPr>
              <a:t>ASL Interpretation</a:t>
            </a:r>
            <a:br>
              <a:rPr lang="en-US" sz="3200" b="1" dirty="0">
                <a:latin typeface="Century Gothic" panose="020B0502020202020204" pitchFamily="34" charset="0"/>
              </a:rPr>
            </a:br>
            <a:r>
              <a:rPr lang="en-US" sz="3200" b="1" dirty="0">
                <a:latin typeface="Century Gothic" panose="020B0502020202020204" pitchFamily="34" charset="0"/>
              </a:rPr>
              <a:t>Disaster Response Interpreter (DRI) Training</a:t>
            </a:r>
            <a:br>
              <a:rPr lang="en-US" sz="3200" b="1" dirty="0">
                <a:latin typeface="Century Gothic" panose="020B0502020202020204" pitchFamily="34" charset="0"/>
              </a:rPr>
            </a:br>
            <a:r>
              <a:rPr lang="en-US" sz="3200" b="1" dirty="0">
                <a:latin typeface="Century Gothic" panose="020B0502020202020204" pitchFamily="34" charset="0"/>
              </a:rPr>
              <a:t>Accessible Information</a:t>
            </a:r>
          </a:p>
        </p:txBody>
      </p:sp>
      <p:pic>
        <p:nvPicPr>
          <p:cNvPr id="5" name="Picture 4" descr="A close up of a sign&#10;&#10;Description automatically generated">
            <a:extLst>
              <a:ext uri="{FF2B5EF4-FFF2-40B4-BE49-F238E27FC236}">
                <a16:creationId xmlns:a16="http://schemas.microsoft.com/office/drawing/2014/main" id="{448770C3-DEDF-4E43-97F2-0B6C0AD6325B}"/>
              </a:ext>
            </a:extLst>
          </p:cNvPr>
          <p:cNvPicPr>
            <a:picLocks noChangeAspect="1"/>
          </p:cNvPicPr>
          <p:nvPr/>
        </p:nvPicPr>
        <p:blipFill>
          <a:blip r:embed="rId2"/>
          <a:stretch>
            <a:fillRect/>
          </a:stretch>
        </p:blipFill>
        <p:spPr>
          <a:xfrm>
            <a:off x="4687329" y="5513790"/>
            <a:ext cx="3117465" cy="1091771"/>
          </a:xfrm>
          <a:prstGeom prst="rect">
            <a:avLst/>
          </a:prstGeom>
        </p:spPr>
      </p:pic>
    </p:spTree>
    <p:extLst>
      <p:ext uri="{BB962C8B-B14F-4D97-AF65-F5344CB8AC3E}">
        <p14:creationId xmlns:p14="http://schemas.microsoft.com/office/powerpoint/2010/main" val="271161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67BC-F901-244A-B31E-45563D855368}"/>
              </a:ext>
            </a:extLst>
          </p:cNvPr>
          <p:cNvSpPr>
            <a:spLocks noGrp="1"/>
          </p:cNvSpPr>
          <p:nvPr>
            <p:ph type="title"/>
          </p:nvPr>
        </p:nvSpPr>
        <p:spPr>
          <a:xfrm>
            <a:off x="838199" y="407773"/>
            <a:ext cx="10838935" cy="1282915"/>
          </a:xfrm>
        </p:spPr>
        <p:txBody>
          <a:bodyPr>
            <a:normAutofit/>
          </a:bodyPr>
          <a:lstStyle/>
          <a:p>
            <a:r>
              <a:rPr lang="en-US" sz="3200" b="1" dirty="0">
                <a:latin typeface="Century Gothic" panose="020B0502020202020204" pitchFamily="34" charset="0"/>
              </a:rPr>
              <a:t>     Be Prepared   *   Have a Plan   *   Wear a Mask  </a:t>
            </a:r>
          </a:p>
        </p:txBody>
      </p:sp>
      <p:pic>
        <p:nvPicPr>
          <p:cNvPr id="6" name="Content Placeholder 5" descr="A press release of Governor Gavin Newsom speaking on COVID-19">
            <a:extLst>
              <a:ext uri="{FF2B5EF4-FFF2-40B4-BE49-F238E27FC236}">
                <a16:creationId xmlns:a16="http://schemas.microsoft.com/office/drawing/2014/main" id="{2C70F51E-815E-A640-8ADA-995C1F5DA54C}"/>
              </a:ext>
            </a:extLst>
          </p:cNvPr>
          <p:cNvPicPr>
            <a:picLocks noGrp="1" noChangeAspect="1"/>
          </p:cNvPicPr>
          <p:nvPr>
            <p:ph sz="half" idx="1"/>
          </p:nvPr>
        </p:nvPicPr>
        <p:blipFill>
          <a:blip r:embed="rId2"/>
          <a:stretch>
            <a:fillRect/>
          </a:stretch>
        </p:blipFill>
        <p:spPr>
          <a:xfrm>
            <a:off x="838200" y="2058194"/>
            <a:ext cx="5181600" cy="3886200"/>
          </a:xfrm>
        </p:spPr>
      </p:pic>
      <p:pic>
        <p:nvPicPr>
          <p:cNvPr id="12" name="Content Placeholder 11" descr="A photograph of Governor Gavin Newsom speaking in a public announcement on COVID-19. On the right is a sign language interpreter. The words &quot;Wear a mask. Slow the Spread.&quot; is on the bottom of the screen.">
            <a:extLst>
              <a:ext uri="{FF2B5EF4-FFF2-40B4-BE49-F238E27FC236}">
                <a16:creationId xmlns:a16="http://schemas.microsoft.com/office/drawing/2014/main" id="{62FC3AD5-995B-9445-812B-F9FAED686736}"/>
              </a:ext>
            </a:extLst>
          </p:cNvPr>
          <p:cNvPicPr>
            <a:picLocks noGrp="1" noChangeAspect="1"/>
          </p:cNvPicPr>
          <p:nvPr>
            <p:ph sz="half" idx="2"/>
          </p:nvPr>
        </p:nvPicPr>
        <p:blipFill>
          <a:blip r:embed="rId3"/>
          <a:stretch>
            <a:fillRect/>
          </a:stretch>
        </p:blipFill>
        <p:spPr>
          <a:xfrm>
            <a:off x="6172200" y="2058194"/>
            <a:ext cx="5181600" cy="3886200"/>
          </a:xfrm>
        </p:spPr>
      </p:pic>
    </p:spTree>
    <p:extLst>
      <p:ext uri="{BB962C8B-B14F-4D97-AF65-F5344CB8AC3E}">
        <p14:creationId xmlns:p14="http://schemas.microsoft.com/office/powerpoint/2010/main" val="269153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398"/>
            <a:ext cx="10972800" cy="1143000"/>
          </a:xfrm>
        </p:spPr>
        <p:txBody>
          <a:bodyPr/>
          <a:lstStyle/>
          <a:p>
            <a:r>
              <a:rPr lang="en-US" dirty="0"/>
              <a:t> </a:t>
            </a:r>
          </a:p>
        </p:txBody>
      </p:sp>
      <p:pic>
        <p:nvPicPr>
          <p:cNvPr id="8" name="Picture 9">
            <a:extLst>
              <a:ext uri="{FF2B5EF4-FFF2-40B4-BE49-F238E27FC236}">
                <a16:creationId xmlns:a16="http://schemas.microsoft.com/office/drawing/2014/main" id="{315E6F09-669F-4615-8304-D1E6DEC82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20201" y="437446"/>
            <a:ext cx="1216081" cy="40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2323B34-CF85-4C39-ADA3-CDA837105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228600"/>
            <a:ext cx="1511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976919" y="1975879"/>
            <a:ext cx="1060704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entury Gothic" panose="020B0502020202020204" pitchFamily="34" charset="0"/>
              </a:rPr>
              <a:t>This presentation will focus on California’s plans to navigate the 2020 wildfire season in the midst of the COVID-19 pandemic environment. Specifically, today’s presentation will address California’s efforts regarding:</a:t>
            </a:r>
          </a:p>
          <a:p>
            <a:pPr eaLnBrk="1" hangingPunct="1"/>
            <a:endParaRPr lang="en-US" altLang="en-US" sz="2400" dirty="0">
              <a:latin typeface="Century Gothic" panose="020B0502020202020204" pitchFamily="34" charset="0"/>
            </a:endParaRPr>
          </a:p>
          <a:p>
            <a:pPr marL="342900" indent="-342900" eaLnBrk="1" hangingPunct="1">
              <a:buFont typeface="Arial" panose="020B0604020202020204" pitchFamily="34" charset="0"/>
              <a:buChar char="•"/>
            </a:pPr>
            <a:r>
              <a:rPr lang="en-US" altLang="en-US" sz="2400" dirty="0">
                <a:latin typeface="Century Gothic" panose="020B0502020202020204" pitchFamily="34" charset="0"/>
              </a:rPr>
              <a:t>Integrated emergency communication;</a:t>
            </a:r>
          </a:p>
          <a:p>
            <a:pPr marL="342900" indent="-342900" eaLnBrk="1" hangingPunct="1">
              <a:buFont typeface="Arial" panose="020B0604020202020204" pitchFamily="34" charset="0"/>
              <a:buChar char="•"/>
            </a:pPr>
            <a:r>
              <a:rPr lang="en-US" altLang="en-US" sz="2400" dirty="0">
                <a:latin typeface="Century Gothic" panose="020B0502020202020204" pitchFamily="34" charset="0"/>
              </a:rPr>
              <a:t>Integrated transportation/evacuation; and</a:t>
            </a:r>
          </a:p>
          <a:p>
            <a:pPr marL="342900" indent="-342900" eaLnBrk="1" hangingPunct="1">
              <a:buFont typeface="Arial" panose="020B0604020202020204" pitchFamily="34" charset="0"/>
              <a:buChar char="•"/>
            </a:pPr>
            <a:r>
              <a:rPr lang="en-US" altLang="en-US" sz="2400" dirty="0">
                <a:latin typeface="Century Gothic" panose="020B0502020202020204" pitchFamily="34" charset="0"/>
              </a:rPr>
              <a:t>Integrated emergency sheltering operations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50080" y="5227016"/>
            <a:ext cx="3013679" cy="1056341"/>
          </a:xfrm>
          <a:prstGeom prst="rect">
            <a:avLst/>
          </a:prstGeom>
        </p:spPr>
      </p:pic>
      <p:sp>
        <p:nvSpPr>
          <p:cNvPr id="10" name="Content Placeholder 2"/>
          <p:cNvSpPr>
            <a:spLocks noGrp="1"/>
          </p:cNvSpPr>
          <p:nvPr>
            <p:ph sz="half" idx="1"/>
          </p:nvPr>
        </p:nvSpPr>
        <p:spPr>
          <a:xfrm>
            <a:off x="976919" y="1244771"/>
            <a:ext cx="10238162" cy="837079"/>
          </a:xfrm>
        </p:spPr>
        <p:txBody>
          <a:bodyPr>
            <a:noAutofit/>
          </a:bodyPr>
          <a:lstStyle/>
          <a:p>
            <a:pPr marL="0" indent="0" algn="ctr">
              <a:buNone/>
            </a:pPr>
            <a:r>
              <a:rPr lang="en-US" b="1" dirty="0">
                <a:latin typeface="Century Gothic" panose="020B0502020202020204" pitchFamily="34" charset="0"/>
                <a:cs typeface="Arial" panose="020B0604020202020204" pitchFamily="34" charset="0"/>
              </a:rPr>
              <a:t>Overview</a:t>
            </a:r>
          </a:p>
        </p:txBody>
      </p:sp>
    </p:spTree>
    <p:extLst>
      <p:ext uri="{BB962C8B-B14F-4D97-AF65-F5344CB8AC3E}">
        <p14:creationId xmlns:p14="http://schemas.microsoft.com/office/powerpoint/2010/main" val="412058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398"/>
            <a:ext cx="10972800" cy="1143000"/>
          </a:xfrm>
        </p:spPr>
        <p:txBody>
          <a:bodyPr/>
          <a:lstStyle/>
          <a:p>
            <a:r>
              <a:rPr lang="en-US" dirty="0"/>
              <a:t> </a:t>
            </a:r>
          </a:p>
        </p:txBody>
      </p:sp>
      <p:pic>
        <p:nvPicPr>
          <p:cNvPr id="8" name="Picture 9">
            <a:extLst>
              <a:ext uri="{FF2B5EF4-FFF2-40B4-BE49-F238E27FC236}">
                <a16:creationId xmlns:a16="http://schemas.microsoft.com/office/drawing/2014/main" id="{315E6F09-669F-4615-8304-D1E6DEC82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20201" y="437446"/>
            <a:ext cx="1216081" cy="40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2323B34-CF85-4C39-ADA3-CDA837105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228600"/>
            <a:ext cx="1511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65320" y="5546884"/>
            <a:ext cx="3013679" cy="1056341"/>
          </a:xfrm>
          <a:prstGeom prst="rect">
            <a:avLst/>
          </a:prstGeom>
        </p:spPr>
      </p:pic>
      <p:sp>
        <p:nvSpPr>
          <p:cNvPr id="7" name="Content Placeholder 2"/>
          <p:cNvSpPr>
            <a:spLocks noGrp="1"/>
          </p:cNvSpPr>
          <p:nvPr>
            <p:ph sz="half" idx="1"/>
          </p:nvPr>
        </p:nvSpPr>
        <p:spPr>
          <a:xfrm>
            <a:off x="2377440" y="2055981"/>
            <a:ext cx="6842761" cy="893594"/>
          </a:xfrm>
        </p:spPr>
        <p:txBody>
          <a:bodyPr>
            <a:noAutofit/>
          </a:bodyPr>
          <a:lstStyle/>
          <a:p>
            <a:pPr marL="0" indent="0" algn="ctr">
              <a:buNone/>
            </a:pPr>
            <a:r>
              <a:rPr lang="en-US" sz="2400" dirty="0">
                <a:latin typeface="Century Gothic" panose="020B0502020202020204" pitchFamily="34" charset="0"/>
                <a:cs typeface="Arial" panose="020B0604020202020204" pitchFamily="34" charset="0"/>
              </a:rPr>
              <a:t>To understand where we are, we need to know where we’ve been</a:t>
            </a:r>
          </a:p>
        </p:txBody>
      </p:sp>
      <p:sp>
        <p:nvSpPr>
          <p:cNvPr id="12" name="Rectangle 8"/>
          <p:cNvSpPr>
            <a:spLocks noChangeArrowheads="1"/>
          </p:cNvSpPr>
          <p:nvPr/>
        </p:nvSpPr>
        <p:spPr bwMode="auto">
          <a:xfrm>
            <a:off x="1066800" y="3261360"/>
            <a:ext cx="10148281"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800100" indent="-34290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defRPr/>
            </a:pPr>
            <a:r>
              <a:rPr lang="en-US" altLang="en-US" sz="2400" u="sng" dirty="0">
                <a:latin typeface="Century Gothic" panose="020B0502020202020204" pitchFamily="34" charset="0"/>
                <a:ea typeface="Calibri" panose="020F0502020204030204" pitchFamily="34" charset="0"/>
              </a:rPr>
              <a:t>History</a:t>
            </a:r>
            <a:r>
              <a:rPr lang="en-US" altLang="en-US" sz="2400" dirty="0">
                <a:latin typeface="Century Gothic" panose="020B0502020202020204" pitchFamily="34" charset="0"/>
                <a:ea typeface="Calibri" panose="020F0502020204030204" pitchFamily="34" charset="0"/>
              </a:rPr>
              <a:t>: Local jurisdictions, states, and the nation as a whole have not always integrated their emergency plans</a:t>
            </a:r>
          </a:p>
          <a:p>
            <a:pPr eaLnBrk="1" hangingPunct="1">
              <a:spcBef>
                <a:spcPct val="0"/>
              </a:spcBef>
              <a:buFontTx/>
              <a:buNone/>
              <a:defRPr/>
            </a:pPr>
            <a:endParaRPr lang="en-US" altLang="en-US" sz="2400" dirty="0">
              <a:solidFill>
                <a:srgbClr val="000000"/>
              </a:solidFill>
              <a:latin typeface="Century Gothic" panose="020B0502020202020204" pitchFamily="34" charset="0"/>
              <a:ea typeface="Calibri" panose="020F0502020204030204" pitchFamily="34" charset="0"/>
            </a:endParaRPr>
          </a:p>
          <a:p>
            <a:pPr eaLnBrk="1" hangingPunct="1">
              <a:spcBef>
                <a:spcPct val="0"/>
              </a:spcBef>
              <a:buFontTx/>
              <a:buNone/>
              <a:defRPr/>
            </a:pPr>
            <a:r>
              <a:rPr lang="en-US" altLang="en-US" sz="2400" u="sng" dirty="0">
                <a:solidFill>
                  <a:srgbClr val="000000"/>
                </a:solidFill>
                <a:latin typeface="Century Gothic" panose="020B0502020202020204" pitchFamily="34" charset="0"/>
                <a:ea typeface="Calibri" panose="020F0502020204030204" pitchFamily="34" charset="0"/>
              </a:rPr>
              <a:t>Hurricane Katrina</a:t>
            </a:r>
            <a:r>
              <a:rPr lang="en-US" altLang="en-US" sz="2400" dirty="0">
                <a:solidFill>
                  <a:srgbClr val="000000"/>
                </a:solidFill>
                <a:latin typeface="Century Gothic" panose="020B0502020202020204" pitchFamily="34" charset="0"/>
                <a:ea typeface="Calibri" panose="020F0502020204030204" pitchFamily="34" charset="0"/>
              </a:rPr>
              <a:t>: </a:t>
            </a:r>
            <a:r>
              <a:rPr lang="en-US" altLang="en-US" sz="2400" dirty="0">
                <a:latin typeface="Century Gothic" panose="020B0502020202020204" pitchFamily="34" charset="0"/>
                <a:ea typeface="Calibri" panose="020F0502020204030204" pitchFamily="34" charset="0"/>
              </a:rPr>
              <a:t>70% of all who perished had an access or functional need</a:t>
            </a:r>
          </a:p>
          <a:p>
            <a:pPr lvl="1" eaLnBrk="1" hangingPunct="1">
              <a:spcBef>
                <a:spcPct val="0"/>
              </a:spcBef>
              <a:buFont typeface="Arial" panose="020B0604020202020204" pitchFamily="34" charset="0"/>
              <a:buChar char="•"/>
              <a:defRPr/>
            </a:pPr>
            <a:endParaRPr lang="en-US" altLang="en-US" sz="2600" dirty="0">
              <a:latin typeface="Arial" panose="020B0604020202020204" pitchFamily="34" charset="0"/>
              <a:ea typeface="Calibri" panose="020F0502020204030204" pitchFamily="34" charset="0"/>
            </a:endParaRPr>
          </a:p>
        </p:txBody>
      </p:sp>
      <p:sp>
        <p:nvSpPr>
          <p:cNvPr id="13" name="Content Placeholder 2"/>
          <p:cNvSpPr txBox="1">
            <a:spLocks/>
          </p:cNvSpPr>
          <p:nvPr/>
        </p:nvSpPr>
        <p:spPr bwMode="auto">
          <a:xfrm>
            <a:off x="1066801" y="1268661"/>
            <a:ext cx="10148280" cy="83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SzPct val="100000"/>
              <a:buFontTx/>
              <a:buBlip>
                <a:blip r:embed="rId5"/>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b="1" dirty="0">
                <a:latin typeface="Century Gothic" panose="020B0502020202020204" pitchFamily="34" charset="0"/>
                <a:cs typeface="Arial" panose="020B0604020202020204" pitchFamily="34" charset="0"/>
              </a:rPr>
              <a:t>Perspective</a:t>
            </a:r>
          </a:p>
        </p:txBody>
      </p:sp>
    </p:spTree>
    <p:extLst>
      <p:ext uri="{BB962C8B-B14F-4D97-AF65-F5344CB8AC3E}">
        <p14:creationId xmlns:p14="http://schemas.microsoft.com/office/powerpoint/2010/main" val="336495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398"/>
            <a:ext cx="10972800" cy="1143000"/>
          </a:xfrm>
        </p:spPr>
        <p:txBody>
          <a:bodyPr/>
          <a:lstStyle/>
          <a:p>
            <a:r>
              <a:rPr lang="en-US" dirty="0"/>
              <a:t> </a:t>
            </a:r>
          </a:p>
        </p:txBody>
      </p:sp>
      <p:pic>
        <p:nvPicPr>
          <p:cNvPr id="8" name="Picture 9">
            <a:extLst>
              <a:ext uri="{FF2B5EF4-FFF2-40B4-BE49-F238E27FC236}">
                <a16:creationId xmlns:a16="http://schemas.microsoft.com/office/drawing/2014/main" id="{315E6F09-669F-4615-8304-D1E6DEC82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20201" y="437446"/>
            <a:ext cx="1216081" cy="40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2323B34-CF85-4C39-ADA3-CDA837105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228600"/>
            <a:ext cx="1511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65320" y="5546884"/>
            <a:ext cx="3013679" cy="1056341"/>
          </a:xfrm>
          <a:prstGeom prst="rect">
            <a:avLst/>
          </a:prstGeom>
        </p:spPr>
      </p:pic>
      <p:sp>
        <p:nvSpPr>
          <p:cNvPr id="13" name="Content Placeholder 2"/>
          <p:cNvSpPr txBox="1">
            <a:spLocks/>
          </p:cNvSpPr>
          <p:nvPr/>
        </p:nvSpPr>
        <p:spPr bwMode="auto">
          <a:xfrm>
            <a:off x="1021860" y="1502106"/>
            <a:ext cx="10148280" cy="83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SzPct val="100000"/>
              <a:buFontTx/>
              <a:buBlip>
                <a:blip r:embed="rId5"/>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b="1" dirty="0">
                <a:latin typeface="Century Gothic" panose="020B0502020202020204" pitchFamily="34" charset="0"/>
                <a:cs typeface="Arial" panose="020B0604020202020204" pitchFamily="34" charset="0"/>
              </a:rPr>
              <a:t>The Office of Access &amp; Functional Needs</a:t>
            </a:r>
          </a:p>
        </p:txBody>
      </p:sp>
      <p:sp>
        <p:nvSpPr>
          <p:cNvPr id="10" name="Content Placeholder 2"/>
          <p:cNvSpPr txBox="1">
            <a:spLocks/>
          </p:cNvSpPr>
          <p:nvPr/>
        </p:nvSpPr>
        <p:spPr bwMode="auto">
          <a:xfrm>
            <a:off x="1021860" y="2484844"/>
            <a:ext cx="10148280" cy="323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SzPct val="100000"/>
              <a:buFontTx/>
              <a:buBlip>
                <a:blip r:embed="rId5"/>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2400" dirty="0">
                <a:latin typeface="Century Gothic" panose="020B0502020202020204" pitchFamily="34" charset="0"/>
                <a:cs typeface="Arial" panose="020B0604020202020204" pitchFamily="34" charset="0"/>
              </a:rPr>
              <a:t>Established by the Governor to identify the needs of individuals with disabilities, older adults, and all Californians with access or functional needs before, during, and after a disaster.</a:t>
            </a:r>
          </a:p>
          <a:p>
            <a:pPr marL="0" indent="0" algn="ctr">
              <a:buFontTx/>
              <a:buNone/>
            </a:pPr>
            <a:endParaRPr lang="en-US" sz="2400" dirty="0">
              <a:latin typeface="Century Gothic" panose="020B0502020202020204" pitchFamily="34" charset="0"/>
              <a:cs typeface="Arial" panose="020B0604020202020204" pitchFamily="34" charset="0"/>
            </a:endParaRPr>
          </a:p>
          <a:p>
            <a:pPr marL="0" indent="0" algn="ctr">
              <a:buFontTx/>
              <a:buNone/>
            </a:pPr>
            <a:r>
              <a:rPr lang="en-US" sz="2400" dirty="0">
                <a:latin typeface="Century Gothic" panose="020B0502020202020204" pitchFamily="34" charset="0"/>
                <a:cs typeface="Arial" panose="020B0604020202020204" pitchFamily="34" charset="0"/>
              </a:rPr>
              <a:t>OAFN integrates disability needs and resources throughout every facet of the emergency management process.</a:t>
            </a:r>
          </a:p>
        </p:txBody>
      </p:sp>
    </p:spTree>
    <p:extLst>
      <p:ext uri="{BB962C8B-B14F-4D97-AF65-F5344CB8AC3E}">
        <p14:creationId xmlns:p14="http://schemas.microsoft.com/office/powerpoint/2010/main" val="61338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398"/>
            <a:ext cx="10972800" cy="1143000"/>
          </a:xfrm>
        </p:spPr>
        <p:txBody>
          <a:bodyPr/>
          <a:lstStyle/>
          <a:p>
            <a:r>
              <a:rPr lang="en-US" dirty="0"/>
              <a:t> </a:t>
            </a:r>
          </a:p>
        </p:txBody>
      </p:sp>
      <p:pic>
        <p:nvPicPr>
          <p:cNvPr id="8" name="Picture 9">
            <a:extLst>
              <a:ext uri="{FF2B5EF4-FFF2-40B4-BE49-F238E27FC236}">
                <a16:creationId xmlns:a16="http://schemas.microsoft.com/office/drawing/2014/main" id="{315E6F09-669F-4615-8304-D1E6DEC82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20201" y="437446"/>
            <a:ext cx="1216081" cy="40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2323B34-CF85-4C39-ADA3-CDA837105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228600"/>
            <a:ext cx="1511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80560" y="5568523"/>
            <a:ext cx="3013679" cy="1056341"/>
          </a:xfrm>
          <a:prstGeom prst="rect">
            <a:avLst/>
          </a:prstGeom>
        </p:spPr>
      </p:pic>
      <p:sp>
        <p:nvSpPr>
          <p:cNvPr id="7" name="Content Placeholder 2"/>
          <p:cNvSpPr>
            <a:spLocks noGrp="1"/>
          </p:cNvSpPr>
          <p:nvPr>
            <p:ph sz="half" idx="1"/>
          </p:nvPr>
        </p:nvSpPr>
        <p:spPr>
          <a:xfrm>
            <a:off x="2019300" y="1372871"/>
            <a:ext cx="8153400" cy="623252"/>
          </a:xfrm>
        </p:spPr>
        <p:txBody>
          <a:bodyPr>
            <a:noAutofit/>
          </a:bodyPr>
          <a:lstStyle/>
          <a:p>
            <a:pPr marL="0" indent="0" algn="ctr">
              <a:buNone/>
            </a:pPr>
            <a:r>
              <a:rPr lang="en-US" b="1" dirty="0">
                <a:latin typeface="Century Gothic" panose="020B0502020202020204" pitchFamily="34" charset="0"/>
                <a:cs typeface="Arial" panose="020B0604020202020204" pitchFamily="34" charset="0"/>
              </a:rPr>
              <a:t>The COVID-19 Pandemic</a:t>
            </a:r>
          </a:p>
        </p:txBody>
      </p:sp>
      <p:sp>
        <p:nvSpPr>
          <p:cNvPr id="10" name="TextBox 11"/>
          <p:cNvSpPr txBox="1">
            <a:spLocks noChangeArrowheads="1"/>
          </p:cNvSpPr>
          <p:nvPr/>
        </p:nvSpPr>
        <p:spPr bwMode="auto">
          <a:xfrm>
            <a:off x="1082040" y="2302906"/>
            <a:ext cx="1050036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entury Gothic" panose="020B0502020202020204" pitchFamily="34" charset="0"/>
              </a:rPr>
              <a:t>COVID-19 disproportionately impacts older adults and individuals with underlying medical conditions, many of whom have a disability. The pandemic strains existing resources and complicates how we plan, prepare, respond, and recover from all disasters, such as wildfires. </a:t>
            </a:r>
          </a:p>
          <a:p>
            <a:pPr eaLnBrk="1" hangingPunct="1"/>
            <a:endParaRPr lang="en-US" altLang="en-US" sz="2400" dirty="0">
              <a:latin typeface="Century Gothic" panose="020B0502020202020204" pitchFamily="34" charset="0"/>
            </a:endParaRPr>
          </a:p>
          <a:p>
            <a:pPr eaLnBrk="1" hangingPunct="1"/>
            <a:r>
              <a:rPr lang="en-US" altLang="en-US" sz="2400" dirty="0">
                <a:latin typeface="Century Gothic" panose="020B0502020202020204" pitchFamily="34" charset="0"/>
              </a:rPr>
              <a:t>To do the most for all Californians, we have adapted, updated, revised, and ensured each component of the emergency management system is integrated.</a:t>
            </a:r>
            <a:endParaRPr lang="en-US" altLang="en-US" sz="2400" b="1" dirty="0">
              <a:latin typeface="Arial Narrow" pitchFamily="34" charset="0"/>
            </a:endParaRPr>
          </a:p>
        </p:txBody>
      </p:sp>
    </p:spTree>
    <p:extLst>
      <p:ext uri="{BB962C8B-B14F-4D97-AF65-F5344CB8AC3E}">
        <p14:creationId xmlns:p14="http://schemas.microsoft.com/office/powerpoint/2010/main" val="11963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398"/>
            <a:ext cx="10972800" cy="1143000"/>
          </a:xfrm>
        </p:spPr>
        <p:txBody>
          <a:bodyPr/>
          <a:lstStyle/>
          <a:p>
            <a:r>
              <a:rPr lang="en-US" dirty="0"/>
              <a:t> </a:t>
            </a:r>
          </a:p>
        </p:txBody>
      </p:sp>
      <p:pic>
        <p:nvPicPr>
          <p:cNvPr id="8" name="Picture 9">
            <a:extLst>
              <a:ext uri="{FF2B5EF4-FFF2-40B4-BE49-F238E27FC236}">
                <a16:creationId xmlns:a16="http://schemas.microsoft.com/office/drawing/2014/main" id="{315E6F09-669F-4615-8304-D1E6DEC82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20201" y="437446"/>
            <a:ext cx="1216081" cy="40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2323B34-CF85-4C39-ADA3-CDA837105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228600"/>
            <a:ext cx="1511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80560" y="5568523"/>
            <a:ext cx="3013679" cy="1056341"/>
          </a:xfrm>
          <a:prstGeom prst="rect">
            <a:avLst/>
          </a:prstGeom>
        </p:spPr>
      </p:pic>
      <p:sp>
        <p:nvSpPr>
          <p:cNvPr id="7" name="Content Placeholder 2"/>
          <p:cNvSpPr>
            <a:spLocks noGrp="1"/>
          </p:cNvSpPr>
          <p:nvPr>
            <p:ph sz="half" idx="1"/>
          </p:nvPr>
        </p:nvSpPr>
        <p:spPr>
          <a:xfrm>
            <a:off x="1910699" y="1049935"/>
            <a:ext cx="8153400" cy="623252"/>
          </a:xfrm>
        </p:spPr>
        <p:txBody>
          <a:bodyPr>
            <a:noAutofit/>
          </a:bodyPr>
          <a:lstStyle/>
          <a:p>
            <a:pPr marL="0" indent="0" algn="ctr">
              <a:buNone/>
            </a:pPr>
            <a:r>
              <a:rPr lang="en-US" b="1" dirty="0">
                <a:latin typeface="Century Gothic" panose="020B0502020202020204" pitchFamily="34" charset="0"/>
                <a:cs typeface="Arial" panose="020B0604020202020204" pitchFamily="34" charset="0"/>
              </a:rPr>
              <a:t>Partnership &amp; Planning</a:t>
            </a:r>
          </a:p>
        </p:txBody>
      </p:sp>
      <p:sp>
        <p:nvSpPr>
          <p:cNvPr id="10" name="TextBox 11"/>
          <p:cNvSpPr txBox="1">
            <a:spLocks noChangeArrowheads="1"/>
          </p:cNvSpPr>
          <p:nvPr/>
        </p:nvSpPr>
        <p:spPr bwMode="auto">
          <a:xfrm>
            <a:off x="792480" y="1832859"/>
            <a:ext cx="107899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entury Gothic" panose="020B0502020202020204" pitchFamily="34" charset="0"/>
              </a:rPr>
              <a:t>No single entity owns the entirety of emergency management. Cal OES partners with whole community partners, state agencies, local jurisdictions, the private sector, and others to ensure an effective, coordinated response to disasters.</a:t>
            </a:r>
          </a:p>
          <a:p>
            <a:pPr eaLnBrk="1" hangingPunct="1"/>
            <a:endParaRPr lang="en-US" altLang="en-US" sz="2400" dirty="0">
              <a:latin typeface="Century Gothic" panose="020B0502020202020204" pitchFamily="34" charset="0"/>
            </a:endParaRPr>
          </a:p>
          <a:p>
            <a:pPr eaLnBrk="1" hangingPunct="1"/>
            <a:r>
              <a:rPr lang="en-US" altLang="en-US" sz="2400" dirty="0">
                <a:latin typeface="Century Gothic" panose="020B0502020202020204" pitchFamily="34" charset="0"/>
              </a:rPr>
              <a:t>State-issued guidance to local jurisdictions emphasizes the importance of, and steps to, use integrated communication, transportation/evacuation, and sheltering operational plans throughout the 2020 wildfire season that encompass pandemic concerns.</a:t>
            </a:r>
          </a:p>
        </p:txBody>
      </p:sp>
    </p:spTree>
    <p:extLst>
      <p:ext uri="{BB962C8B-B14F-4D97-AF65-F5344CB8AC3E}">
        <p14:creationId xmlns:p14="http://schemas.microsoft.com/office/powerpoint/2010/main" val="6606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398"/>
            <a:ext cx="10972800" cy="1143000"/>
          </a:xfrm>
        </p:spPr>
        <p:txBody>
          <a:bodyPr/>
          <a:lstStyle/>
          <a:p>
            <a:r>
              <a:rPr lang="en-US" dirty="0"/>
              <a:t> </a:t>
            </a:r>
          </a:p>
        </p:txBody>
      </p:sp>
      <p:pic>
        <p:nvPicPr>
          <p:cNvPr id="8" name="Picture 9">
            <a:extLst>
              <a:ext uri="{FF2B5EF4-FFF2-40B4-BE49-F238E27FC236}">
                <a16:creationId xmlns:a16="http://schemas.microsoft.com/office/drawing/2014/main" id="{315E6F09-669F-4615-8304-D1E6DEC82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20201" y="437446"/>
            <a:ext cx="1216081" cy="40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2323B34-CF85-4C39-ADA3-CDA837105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228600"/>
            <a:ext cx="1511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80560" y="5568523"/>
            <a:ext cx="3013679" cy="1056341"/>
          </a:xfrm>
          <a:prstGeom prst="rect">
            <a:avLst/>
          </a:prstGeom>
        </p:spPr>
      </p:pic>
      <p:sp>
        <p:nvSpPr>
          <p:cNvPr id="7" name="Content Placeholder 2"/>
          <p:cNvSpPr>
            <a:spLocks noGrp="1"/>
          </p:cNvSpPr>
          <p:nvPr>
            <p:ph sz="half" idx="1"/>
          </p:nvPr>
        </p:nvSpPr>
        <p:spPr>
          <a:xfrm>
            <a:off x="1910699" y="1049935"/>
            <a:ext cx="8153400" cy="623252"/>
          </a:xfrm>
        </p:spPr>
        <p:txBody>
          <a:bodyPr>
            <a:noAutofit/>
          </a:bodyPr>
          <a:lstStyle/>
          <a:p>
            <a:pPr marL="0" indent="0" algn="ctr">
              <a:buNone/>
            </a:pPr>
            <a:r>
              <a:rPr lang="en-US" b="1" dirty="0">
                <a:latin typeface="Century Gothic" panose="020B0502020202020204" pitchFamily="34" charset="0"/>
                <a:cs typeface="Arial" panose="020B0604020202020204" pitchFamily="34" charset="0"/>
              </a:rPr>
              <a:t>Emergency Transportation/Evacuation</a:t>
            </a:r>
          </a:p>
        </p:txBody>
      </p:sp>
      <p:sp>
        <p:nvSpPr>
          <p:cNvPr id="11" name="TextBox 11"/>
          <p:cNvSpPr txBox="1">
            <a:spLocks noChangeArrowheads="1"/>
          </p:cNvSpPr>
          <p:nvPr/>
        </p:nvSpPr>
        <p:spPr bwMode="auto">
          <a:xfrm>
            <a:off x="792480" y="1866533"/>
            <a:ext cx="1060704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entury Gothic" panose="020B0502020202020204" pitchFamily="34" charset="0"/>
              </a:rPr>
              <a:t>To meet the emergency transportation/evacuation needs of California’s whole community, three key elements must come together at the outset (and throughout) every wildfire:</a:t>
            </a:r>
          </a:p>
          <a:p>
            <a:pPr eaLnBrk="1" hangingPunct="1"/>
            <a:endParaRPr lang="en-US" altLang="en-US" sz="2400" dirty="0">
              <a:latin typeface="Century Gothic" panose="020B0502020202020204" pitchFamily="34" charset="0"/>
            </a:endParaRPr>
          </a:p>
          <a:p>
            <a:pPr marL="342900" indent="-342900" eaLnBrk="1" hangingPunct="1">
              <a:buFont typeface="Arial" panose="020B0604020202020204" pitchFamily="34" charset="0"/>
              <a:buChar char="•"/>
            </a:pPr>
            <a:r>
              <a:rPr lang="en-US" altLang="en-US" sz="2400" b="1" dirty="0">
                <a:latin typeface="Century Gothic" panose="020B0502020202020204" pitchFamily="34" charset="0"/>
              </a:rPr>
              <a:t>Awareness</a:t>
            </a:r>
            <a:r>
              <a:rPr lang="en-US" altLang="en-US" sz="2400" dirty="0">
                <a:latin typeface="Century Gothic" panose="020B0502020202020204" pitchFamily="34" charset="0"/>
              </a:rPr>
              <a:t> (do people know who to call?)</a:t>
            </a:r>
          </a:p>
          <a:p>
            <a:pPr marL="342900" indent="-342900" eaLnBrk="1" hangingPunct="1">
              <a:buFont typeface="Arial" panose="020B0604020202020204" pitchFamily="34" charset="0"/>
              <a:buChar char="•"/>
            </a:pPr>
            <a:r>
              <a:rPr lang="en-US" altLang="en-US" sz="2400" b="1" dirty="0">
                <a:latin typeface="Century Gothic" panose="020B0502020202020204" pitchFamily="34" charset="0"/>
              </a:rPr>
              <a:t>Coordination</a:t>
            </a:r>
            <a:r>
              <a:rPr lang="en-US" altLang="en-US" sz="2400" dirty="0">
                <a:latin typeface="Century Gothic" panose="020B0502020202020204" pitchFamily="34" charset="0"/>
              </a:rPr>
              <a:t> (are MOUs in place?); and</a:t>
            </a:r>
          </a:p>
          <a:p>
            <a:pPr marL="342900" indent="-342900" eaLnBrk="1" hangingPunct="1">
              <a:buFont typeface="Arial" panose="020B0604020202020204" pitchFamily="34" charset="0"/>
              <a:buChar char="•"/>
            </a:pPr>
            <a:r>
              <a:rPr lang="en-US" altLang="en-US" sz="2400" b="1" dirty="0">
                <a:latin typeface="Century Gothic" panose="020B0502020202020204" pitchFamily="34" charset="0"/>
              </a:rPr>
              <a:t>Operational expediency</a:t>
            </a:r>
            <a:r>
              <a:rPr lang="en-US" altLang="en-US" sz="2400" dirty="0">
                <a:latin typeface="Century Gothic" panose="020B0502020202020204" pitchFamily="34" charset="0"/>
              </a:rPr>
              <a:t> (are we moving faster?)</a:t>
            </a:r>
          </a:p>
        </p:txBody>
      </p:sp>
    </p:spTree>
    <p:extLst>
      <p:ext uri="{BB962C8B-B14F-4D97-AF65-F5344CB8AC3E}">
        <p14:creationId xmlns:p14="http://schemas.microsoft.com/office/powerpoint/2010/main" val="72999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6C66-2622-44E4-A06B-1593214D1B60}"/>
              </a:ext>
            </a:extLst>
          </p:cNvPr>
          <p:cNvSpPr>
            <a:spLocks noGrp="1"/>
          </p:cNvSpPr>
          <p:nvPr>
            <p:ph type="ctrTitle"/>
          </p:nvPr>
        </p:nvSpPr>
        <p:spPr>
          <a:xfrm>
            <a:off x="890337" y="1122363"/>
            <a:ext cx="10684042" cy="763587"/>
          </a:xfrm>
        </p:spPr>
        <p:txBody>
          <a:bodyPr>
            <a:normAutofit fontScale="90000"/>
          </a:bodyPr>
          <a:lstStyle/>
          <a:p>
            <a:r>
              <a:rPr lang="en-US" dirty="0"/>
              <a:t>Sheltering in a COVID-19 Environment</a:t>
            </a:r>
          </a:p>
        </p:txBody>
      </p:sp>
      <p:sp>
        <p:nvSpPr>
          <p:cNvPr id="3" name="Subtitle 2">
            <a:extLst>
              <a:ext uri="{FF2B5EF4-FFF2-40B4-BE49-F238E27FC236}">
                <a16:creationId xmlns:a16="http://schemas.microsoft.com/office/drawing/2014/main" id="{343AE22A-EAD8-4E5A-8BCC-B7B8DC5ECE12}"/>
              </a:ext>
            </a:extLst>
          </p:cNvPr>
          <p:cNvSpPr>
            <a:spLocks noGrp="1"/>
          </p:cNvSpPr>
          <p:nvPr>
            <p:ph type="subTitle" idx="1"/>
          </p:nvPr>
        </p:nvSpPr>
        <p:spPr>
          <a:xfrm>
            <a:off x="1524000" y="2438400"/>
            <a:ext cx="9144000" cy="3962399"/>
          </a:xfrm>
        </p:spPr>
        <p:txBody>
          <a:bodyPr/>
          <a:lstStyle/>
          <a:p>
            <a:pPr marL="342900" indent="-342900" algn="l">
              <a:buFont typeface="Arial" panose="020B0604020202020204" pitchFamily="34" charset="0"/>
              <a:buChar char="•"/>
            </a:pPr>
            <a:r>
              <a:rPr lang="en-US" dirty="0"/>
              <a:t>Operational Area Guidance for Locals</a:t>
            </a:r>
          </a:p>
          <a:p>
            <a:pPr marL="800100" lvl="1" indent="-342900" algn="l">
              <a:buFont typeface="Arial" panose="020B0604020202020204" pitchFamily="34" charset="0"/>
              <a:buChar char="•"/>
            </a:pPr>
            <a:r>
              <a:rPr lang="en-US" dirty="0"/>
              <a:t>Worked with CDPH, EMSA, Red Cross, and Cal OES</a:t>
            </a:r>
          </a:p>
          <a:p>
            <a:pPr marL="800100" lvl="1" indent="-342900" algn="l">
              <a:buFont typeface="Arial" panose="020B0604020202020204" pitchFamily="34" charset="0"/>
              <a:buChar char="•"/>
            </a:pPr>
            <a:r>
              <a:rPr lang="en-US" dirty="0"/>
              <a:t>Guidance distribution plan</a:t>
            </a:r>
          </a:p>
          <a:p>
            <a:pPr marL="800100" lvl="1" indent="-342900" algn="l">
              <a:buFont typeface="Arial" panose="020B0604020202020204" pitchFamily="34" charset="0"/>
              <a:buChar char="•"/>
            </a:pPr>
            <a:r>
              <a:rPr lang="en-US" dirty="0"/>
              <a:t>AFN Considerations</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4" name="Picture 3" descr="CDSS: California Department of Social Services Logo">
            <a:hlinkClick r:id="rId2" tgtFrame="&quot;_blank&quot;"/>
            <a:extLst>
              <a:ext uri="{FF2B5EF4-FFF2-40B4-BE49-F238E27FC236}">
                <a16:creationId xmlns:a16="http://schemas.microsoft.com/office/drawing/2014/main" id="{FDAD6F5A-0709-434F-B551-14B5A164D5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5792" y="4276436"/>
            <a:ext cx="1176790" cy="2221723"/>
          </a:xfrm>
          <a:prstGeom prst="rect">
            <a:avLst/>
          </a:prstGeom>
          <a:noFill/>
          <a:ln>
            <a:noFill/>
          </a:ln>
        </p:spPr>
      </p:pic>
      <p:pic>
        <p:nvPicPr>
          <p:cNvPr id="5" name="Picture 4" descr="CDSS Disaster Services logo">
            <a:extLst>
              <a:ext uri="{FF2B5EF4-FFF2-40B4-BE49-F238E27FC236}">
                <a16:creationId xmlns:a16="http://schemas.microsoft.com/office/drawing/2014/main" id="{B98EE885-DFEE-40AF-B9B7-F51CD948E3C0}"/>
              </a:ext>
            </a:extLst>
          </p:cNvPr>
          <p:cNvPicPr>
            <a:picLocks noChangeAspect="1"/>
          </p:cNvPicPr>
          <p:nvPr/>
        </p:nvPicPr>
        <p:blipFill>
          <a:blip r:embed="rId4"/>
          <a:stretch>
            <a:fillRect/>
          </a:stretch>
        </p:blipFill>
        <p:spPr>
          <a:xfrm>
            <a:off x="8728589" y="4608945"/>
            <a:ext cx="2338175" cy="1486701"/>
          </a:xfrm>
          <a:prstGeom prst="rect">
            <a:avLst/>
          </a:prstGeom>
        </p:spPr>
      </p:pic>
    </p:spTree>
    <p:extLst>
      <p:ext uri="{BB962C8B-B14F-4D97-AF65-F5344CB8AC3E}">
        <p14:creationId xmlns:p14="http://schemas.microsoft.com/office/powerpoint/2010/main" val="72119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7D-0E4A-4FE7-8B8F-FEA0B915E49D}"/>
              </a:ext>
            </a:extLst>
          </p:cNvPr>
          <p:cNvSpPr>
            <a:spLocks noGrp="1"/>
          </p:cNvSpPr>
          <p:nvPr>
            <p:ph type="title"/>
          </p:nvPr>
        </p:nvSpPr>
        <p:spPr/>
        <p:txBody>
          <a:bodyPr/>
          <a:lstStyle/>
          <a:p>
            <a:pPr algn="ctr"/>
            <a:r>
              <a:rPr lang="en-US" dirty="0"/>
              <a:t>Sheltering Continued</a:t>
            </a:r>
          </a:p>
        </p:txBody>
      </p:sp>
      <p:sp>
        <p:nvSpPr>
          <p:cNvPr id="3" name="Content Placeholder 2">
            <a:extLst>
              <a:ext uri="{FF2B5EF4-FFF2-40B4-BE49-F238E27FC236}">
                <a16:creationId xmlns:a16="http://schemas.microsoft.com/office/drawing/2014/main" id="{3C6EB1D3-853A-49EA-AD87-2908A2957C9E}"/>
              </a:ext>
            </a:extLst>
          </p:cNvPr>
          <p:cNvSpPr>
            <a:spLocks noGrp="1"/>
          </p:cNvSpPr>
          <p:nvPr>
            <p:ph idx="1"/>
          </p:nvPr>
        </p:nvSpPr>
        <p:spPr>
          <a:xfrm>
            <a:off x="838200" y="1825625"/>
            <a:ext cx="10515600" cy="4667250"/>
          </a:xfrm>
        </p:spPr>
        <p:txBody>
          <a:bodyPr/>
          <a:lstStyle/>
          <a:p>
            <a:r>
              <a:rPr lang="en-US" dirty="0"/>
              <a:t>Sheltering Considerations</a:t>
            </a:r>
          </a:p>
          <a:p>
            <a:pPr lvl="1"/>
            <a:r>
              <a:rPr lang="en-US" dirty="0"/>
              <a:t>Non-Congregate (Hotels/Motels)</a:t>
            </a:r>
          </a:p>
          <a:p>
            <a:pPr lvl="1"/>
            <a:r>
              <a:rPr lang="en-US" dirty="0"/>
              <a:t>Camp Sites</a:t>
            </a:r>
          </a:p>
          <a:p>
            <a:pPr lvl="1"/>
            <a:r>
              <a:rPr lang="en-US" dirty="0"/>
              <a:t>Congregate with additional guidance</a:t>
            </a:r>
          </a:p>
          <a:p>
            <a:pPr lvl="1"/>
            <a:endParaRPr lang="en-US" dirty="0"/>
          </a:p>
          <a:p>
            <a:r>
              <a:rPr lang="en-US" dirty="0"/>
              <a:t>Sheltering Staff</a:t>
            </a:r>
          </a:p>
          <a:p>
            <a:pPr lvl="1"/>
            <a:r>
              <a:rPr lang="en-US" dirty="0"/>
              <a:t>Red Cross</a:t>
            </a:r>
          </a:p>
          <a:p>
            <a:pPr lvl="1"/>
            <a:r>
              <a:rPr lang="en-US" dirty="0"/>
              <a:t>VEST/FAST Members</a:t>
            </a:r>
          </a:p>
          <a:p>
            <a:pPr lvl="1"/>
            <a:r>
              <a:rPr lang="en-US" dirty="0"/>
              <a:t>CDSS ESCs</a:t>
            </a:r>
          </a:p>
          <a:p>
            <a:pPr lvl="1"/>
            <a:r>
              <a:rPr lang="en-US" dirty="0"/>
              <a:t>Volunteers</a:t>
            </a:r>
          </a:p>
          <a:p>
            <a:pPr lvl="1"/>
            <a:r>
              <a:rPr lang="en-US" dirty="0"/>
              <a:t>Shelter Training</a:t>
            </a:r>
          </a:p>
        </p:txBody>
      </p:sp>
      <p:pic>
        <p:nvPicPr>
          <p:cNvPr id="4" name="Picture 3">
            <a:extLst>
              <a:ext uri="{FF2B5EF4-FFF2-40B4-BE49-F238E27FC236}">
                <a16:creationId xmlns:a16="http://schemas.microsoft.com/office/drawing/2014/main" id="{BC918EBC-508B-434F-92CC-C9774E85A56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51733" y="1243583"/>
            <a:ext cx="2402067" cy="1527326"/>
          </a:xfrm>
          <a:prstGeom prst="rect">
            <a:avLst/>
          </a:prstGeom>
        </p:spPr>
      </p:pic>
      <p:pic>
        <p:nvPicPr>
          <p:cNvPr id="5" name="Picture 4">
            <a:hlinkClick r:id="rId3" tgtFrame="&quot;_blank&quot;"/>
            <a:extLst>
              <a:ext uri="{FF2B5EF4-FFF2-40B4-BE49-F238E27FC236}">
                <a16:creationId xmlns:a16="http://schemas.microsoft.com/office/drawing/2014/main" id="{290F8D22-B328-40FD-8216-2BAC4AFA1AA8}"/>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629025" y="3260437"/>
            <a:ext cx="1371483" cy="2610654"/>
          </a:xfrm>
          <a:prstGeom prst="rect">
            <a:avLst/>
          </a:prstGeom>
          <a:noFill/>
          <a:ln>
            <a:noFill/>
          </a:ln>
        </p:spPr>
      </p:pic>
    </p:spTree>
    <p:extLst>
      <p:ext uri="{BB962C8B-B14F-4D97-AF65-F5344CB8AC3E}">
        <p14:creationId xmlns:p14="http://schemas.microsoft.com/office/powerpoint/2010/main" val="4121500734"/>
      </p:ext>
    </p:extLst>
  </p:cSld>
  <p:clrMapOvr>
    <a:masterClrMapping/>
  </p:clrMapOvr>
</p:sld>
</file>

<file path=ppt/theme/theme1.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1154</TotalTime>
  <Words>521</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Century Gothic</vt:lpstr>
      <vt:lpstr>Arial</vt:lpstr>
      <vt:lpstr>Calibri</vt:lpstr>
      <vt:lpstr>Arial Black</vt:lpstr>
      <vt:lpstr>Arial Narrow</vt:lpstr>
      <vt:lpstr>Calibri Light</vt:lpstr>
      <vt:lpstr>51_Office Theme</vt:lpstr>
      <vt:lpstr>Office Theme</vt:lpstr>
      <vt:lpstr>Office Theme</vt:lpstr>
      <vt:lpstr> </vt:lpstr>
      <vt:lpstr> </vt:lpstr>
      <vt:lpstr> </vt:lpstr>
      <vt:lpstr> </vt:lpstr>
      <vt:lpstr> </vt:lpstr>
      <vt:lpstr> </vt:lpstr>
      <vt:lpstr> </vt:lpstr>
      <vt:lpstr>Sheltering in a COVID-19 Environment</vt:lpstr>
      <vt:lpstr>Sheltering Continued</vt:lpstr>
      <vt:lpstr>Sheltering Continued</vt:lpstr>
      <vt:lpstr>Cal OES   Crisis Communications Public Information Media Relations</vt:lpstr>
      <vt:lpstr>Cal OES Emergency Communication:   Wireless Emergency Alert (WEA) ASL Interpretation Disaster Response Interpreter (DRI) Training Accessible Information</vt:lpstr>
      <vt:lpstr>     Be Prepared   *   Have a Plan   *   Wear a Mask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Disability Justice Approach To Disaster Assistance</dc:title>
  <dc:creator>Justine Shorter</dc:creator>
  <cp:lastModifiedBy>Gabriel Navarrette</cp:lastModifiedBy>
  <cp:revision>106</cp:revision>
  <dcterms:created xsi:type="dcterms:W3CDTF">2019-08-13T11:41:34Z</dcterms:created>
  <dcterms:modified xsi:type="dcterms:W3CDTF">2020-07-08T21:46:28Z</dcterms:modified>
</cp:coreProperties>
</file>